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1"/>
  </p:notesMasterIdLst>
  <p:sldIdLst>
    <p:sldId id="266" r:id="rId2"/>
    <p:sldId id="257" r:id="rId3"/>
    <p:sldId id="258" r:id="rId4"/>
    <p:sldId id="278" r:id="rId5"/>
    <p:sldId id="281" r:id="rId6"/>
    <p:sldId id="290" r:id="rId7"/>
    <p:sldId id="259" r:id="rId8"/>
    <p:sldId id="274" r:id="rId9"/>
    <p:sldId id="285" r:id="rId10"/>
    <p:sldId id="272" r:id="rId11"/>
    <p:sldId id="286" r:id="rId12"/>
    <p:sldId id="287" r:id="rId13"/>
    <p:sldId id="260" r:id="rId14"/>
    <p:sldId id="288" r:id="rId15"/>
    <p:sldId id="291" r:id="rId16"/>
    <p:sldId id="261" r:id="rId17"/>
    <p:sldId id="262" r:id="rId18"/>
    <p:sldId id="265" r:id="rId19"/>
    <p:sldId id="29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3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871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98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639ac60e2_0_5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639ac60e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2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639ac60e2_0_5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639ac60e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1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639ac60e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g19639ac60e2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09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639ac60e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g19639ac60e2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722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639ac60e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g19639ac60e2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6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395cffb4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2" name="Google Shape;122;g19395cffb4b_0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35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8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9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4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0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6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9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8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0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5C81-2299-443C-8DC5-FE49EC19083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4E922-BD53-465C-8D5A-8E7CC20B0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0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FiRfYF3TPM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2.png"/><Relationship Id="rId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3528204" y="3990184"/>
            <a:ext cx="4472796" cy="1565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1800" b="1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None/>
              <a:defRPr/>
            </a:pPr>
            <a:r>
              <a:rPr lang="en-US" altLang="ko-KR" sz="1800" b="1"/>
              <a:t>7</a:t>
            </a:r>
            <a:r>
              <a:rPr lang="ko-KR" sz="1800" b="1"/>
              <a:t>조 발표자 </a:t>
            </a:r>
            <a:r>
              <a:rPr lang="ko-KR" altLang="en-US" sz="1800" b="1"/>
              <a:t>최지원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None/>
              <a:defRPr/>
            </a:pPr>
            <a:r>
              <a:rPr lang="ko-KR" sz="1800" b="1"/>
              <a:t>조원 </a:t>
            </a:r>
            <a:r>
              <a:rPr lang="ko-KR" altLang="en-US" sz="1800" b="1"/>
              <a:t>사공탁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None/>
              <a:defRPr/>
            </a:pPr>
            <a:r>
              <a:rPr lang="ko-KR" sz="1800" b="1"/>
              <a:t>조원 </a:t>
            </a:r>
            <a:r>
              <a:rPr lang="ko-KR" altLang="en-US" sz="1800" b="1"/>
              <a:t>윤준호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1800" b="1"/>
          </a:p>
        </p:txBody>
      </p:sp>
      <p:sp>
        <p:nvSpPr>
          <p:cNvPr id="85" name="Google Shape;85;p1"/>
          <p:cNvSpPr/>
          <p:nvPr/>
        </p:nvSpPr>
        <p:spPr>
          <a:xfrm rot="10800000">
            <a:off x="1727885" y="-5392"/>
            <a:ext cx="5207221" cy="269176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02495" y="1636410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  <a:defRPr/>
            </a:pPr>
            <a:r>
              <a:rPr lang="ko-KR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S.P.C(</a:t>
            </a:r>
            <a:r>
              <a:rPr lang="ko-KR" sz="4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ko-KR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Push-up</a:t>
            </a:r>
            <a:r>
              <a:rPr lang="ko-KR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Counter</a:t>
            </a:r>
            <a:r>
              <a:rPr lang="ko-KR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/>
          <p:nvPr/>
        </p:nvPicPr>
        <p:blipFill rotWithShape="1">
          <a:blip r:embed="rId4">
            <a:alphaModFix/>
          </a:blip>
          <a:srcRect l="50630" t="20280" b="21050"/>
          <a:stretch>
            <a:fillRect/>
          </a:stretch>
        </p:blipFill>
        <p:spPr>
          <a:xfrm>
            <a:off x="5971054" y="3808639"/>
            <a:ext cx="1991846" cy="3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/>
          <p:nvPr/>
        </p:nvPicPr>
        <p:blipFill rotWithShape="1">
          <a:blip r:embed="rId4">
            <a:alphaModFix/>
          </a:blip>
          <a:srcRect t="23280" r="49300" b="22230"/>
          <a:stretch>
            <a:fillRect/>
          </a:stretch>
        </p:blipFill>
        <p:spPr>
          <a:xfrm>
            <a:off x="5799066" y="3416752"/>
            <a:ext cx="2201934" cy="391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9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639ac60e2_0_60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19639ac60e2_0_6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g19639ac60e2_0_60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17" name="Google Shape;117;g19639ac60e2_0_60"/>
          <p:cNvSpPr txBox="1"/>
          <p:nvPr/>
        </p:nvSpPr>
        <p:spPr>
          <a:xfrm>
            <a:off x="208652" y="1170980"/>
            <a:ext cx="9104023" cy="584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altLang="ko-KR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SPC (personal mode) </a:t>
            </a:r>
            <a:r>
              <a:rPr lang="ko-KR" altLang="en-US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활동 다이어그램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45DA5C-732E-67CF-66F5-2DEA17FD1EB4}"/>
              </a:ext>
            </a:extLst>
          </p:cNvPr>
          <p:cNvGrpSpPr/>
          <p:nvPr/>
        </p:nvGrpSpPr>
        <p:grpSpPr>
          <a:xfrm>
            <a:off x="1544958" y="1948879"/>
            <a:ext cx="7301856" cy="4729519"/>
            <a:chOff x="843619" y="2037659"/>
            <a:chExt cx="7301856" cy="47295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98B72DC-AE89-C5FA-F932-AC466402B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19" y="2037659"/>
              <a:ext cx="7301856" cy="472951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211822-C154-CAF3-C388-D8308FB4192F}"/>
                </a:ext>
              </a:extLst>
            </p:cNvPr>
            <p:cNvSpPr txBox="1"/>
            <p:nvPr/>
          </p:nvSpPr>
          <p:spPr>
            <a:xfrm>
              <a:off x="4269349" y="4040272"/>
              <a:ext cx="1046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LCD</a:t>
              </a:r>
              <a:r>
                <a:rPr lang="ko-KR" altLang="en-US" sz="900" dirty="0"/>
                <a:t>에 세트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세트 당 횟수 출력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135DAD-BA4C-3B30-C762-C1143BC435CE}"/>
                </a:ext>
              </a:extLst>
            </p:cNvPr>
            <p:cNvSpPr txBox="1"/>
            <p:nvPr/>
          </p:nvSpPr>
          <p:spPr>
            <a:xfrm>
              <a:off x="3559946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32379-4D80-414C-98D4-6B8FBF344EA7}"/>
                </a:ext>
              </a:extLst>
            </p:cNvPr>
            <p:cNvSpPr txBox="1"/>
            <p:nvPr/>
          </p:nvSpPr>
          <p:spPr>
            <a:xfrm>
              <a:off x="2863077" y="4580045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93745-A2FC-7760-65BB-8B4BBFFBA626}"/>
                </a:ext>
              </a:extLst>
            </p:cNvPr>
            <p:cNvSpPr txBox="1"/>
            <p:nvPr/>
          </p:nvSpPr>
          <p:spPr>
            <a:xfrm>
              <a:off x="4714044" y="3815950"/>
              <a:ext cx="8877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E052E9-F854-30DF-F6CB-E82BCA6DB321}"/>
                </a:ext>
              </a:extLst>
            </p:cNvPr>
            <p:cNvSpPr txBox="1"/>
            <p:nvPr/>
          </p:nvSpPr>
          <p:spPr>
            <a:xfrm>
              <a:off x="5140172" y="3480177"/>
              <a:ext cx="8877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50905C-A536-FEAD-741B-4FD895B55B41}"/>
                </a:ext>
              </a:extLst>
            </p:cNvPr>
            <p:cNvSpPr txBox="1"/>
            <p:nvPr/>
          </p:nvSpPr>
          <p:spPr>
            <a:xfrm>
              <a:off x="4747692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9E5F2A-1ADD-599B-ED23-CDB95694F709}"/>
                </a:ext>
              </a:extLst>
            </p:cNvPr>
            <p:cNvSpPr txBox="1"/>
            <p:nvPr/>
          </p:nvSpPr>
          <p:spPr>
            <a:xfrm>
              <a:off x="2412863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1A266F-FD9B-F3DB-863F-0C129430E439}"/>
                </a:ext>
              </a:extLst>
            </p:cNvPr>
            <p:cNvSpPr txBox="1"/>
            <p:nvPr/>
          </p:nvSpPr>
          <p:spPr>
            <a:xfrm>
              <a:off x="1727885" y="4570335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948F16-5619-EC91-79DA-2D557BDDF0D2}"/>
                </a:ext>
              </a:extLst>
            </p:cNvPr>
            <p:cNvSpPr txBox="1"/>
            <p:nvPr/>
          </p:nvSpPr>
          <p:spPr>
            <a:xfrm>
              <a:off x="1727885" y="5712820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32C9D-BB2E-C4E8-8E0D-47EA97CCDAB3}"/>
                </a:ext>
              </a:extLst>
            </p:cNvPr>
            <p:cNvSpPr txBox="1"/>
            <p:nvPr/>
          </p:nvSpPr>
          <p:spPr>
            <a:xfrm>
              <a:off x="2412863" y="6063449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C3AA10-7BF9-3583-5655-CCEBC4EF3AC3}"/>
                </a:ext>
              </a:extLst>
            </p:cNvPr>
            <p:cNvSpPr txBox="1"/>
            <p:nvPr/>
          </p:nvSpPr>
          <p:spPr>
            <a:xfrm>
              <a:off x="5031777" y="2462855"/>
              <a:ext cx="2503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앱에서 </a:t>
              </a:r>
              <a:r>
                <a:rPr lang="en-US" altLang="ko-KR" sz="1000" dirty="0"/>
                <a:t>personal mode </a:t>
              </a:r>
              <a:r>
                <a:rPr lang="ko-KR" altLang="en-US" sz="1000" dirty="0"/>
                <a:t>선택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목표개수와 거리데이터 전송</a:t>
              </a: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5A1416D1-AD3C-B4F2-2B82-AE8567CF1E7A}"/>
                </a:ext>
              </a:extLst>
            </p:cNvPr>
            <p:cNvSpPr/>
            <p:nvPr/>
          </p:nvSpPr>
          <p:spPr>
            <a:xfrm>
              <a:off x="4572000" y="2520127"/>
              <a:ext cx="402756" cy="400110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3A7C5F-C284-0FF4-5CBD-3D2E4AEDE95D}"/>
                </a:ext>
              </a:extLst>
            </p:cNvPr>
            <p:cNvSpPr/>
            <p:nvPr/>
          </p:nvSpPr>
          <p:spPr>
            <a:xfrm>
              <a:off x="843619" y="2047271"/>
              <a:ext cx="2654425" cy="7225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버튼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세트 수 증가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버튼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시작과 종료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데이터전송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F9FB1AB-F502-802E-67AB-9533FC7F84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t="34211" r="29555" b="53937"/>
          <a:stretch/>
        </p:blipFill>
        <p:spPr>
          <a:xfrm>
            <a:off x="91129" y="3004606"/>
            <a:ext cx="2259361" cy="7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639ac60e2_0_60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19639ac60e2_0_6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g19639ac60e2_0_60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" name="Google Shape;117;g19639ac60e2_0_60">
            <a:extLst>
              <a:ext uri="{FF2B5EF4-FFF2-40B4-BE49-F238E27FC236}">
                <a16:creationId xmlns:a16="http://schemas.microsoft.com/office/drawing/2014/main" id="{DD4590CC-7ED1-2CBA-5972-DC84D786961D}"/>
              </a:ext>
            </a:extLst>
          </p:cNvPr>
          <p:cNvSpPr txBox="1"/>
          <p:nvPr/>
        </p:nvSpPr>
        <p:spPr>
          <a:xfrm>
            <a:off x="208653" y="1170980"/>
            <a:ext cx="9006368" cy="584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SPC (training mode) </a:t>
            </a:r>
            <a:r>
              <a:rPr lang="ko-KR" altLang="en-US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활동 다이어그램</a:t>
            </a:r>
          </a:p>
        </p:txBody>
      </p:sp>
      <p:cxnSp>
        <p:nvCxnSpPr>
          <p:cNvPr id="5" name="Google Shape;116;g19639ac60e2_0_60">
            <a:extLst>
              <a:ext uri="{FF2B5EF4-FFF2-40B4-BE49-F238E27FC236}">
                <a16:creationId xmlns:a16="http://schemas.microsoft.com/office/drawing/2014/main" id="{4F576310-C505-752B-C38A-29C7720343DA}"/>
              </a:ext>
            </a:extLst>
          </p:cNvPr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3D7780-21A1-4124-4F3D-B0DF02703DEE}"/>
              </a:ext>
            </a:extLst>
          </p:cNvPr>
          <p:cNvGrpSpPr/>
          <p:nvPr/>
        </p:nvGrpSpPr>
        <p:grpSpPr>
          <a:xfrm>
            <a:off x="1639634" y="1826739"/>
            <a:ext cx="7301856" cy="4729519"/>
            <a:chOff x="843619" y="2037659"/>
            <a:chExt cx="7301856" cy="47295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4037280-D9A4-3163-9EE4-DFA804D1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19" y="2037659"/>
              <a:ext cx="7301856" cy="47295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B49C4C-92C6-9004-476B-EBB1CAE2F702}"/>
                </a:ext>
              </a:extLst>
            </p:cNvPr>
            <p:cNvSpPr txBox="1"/>
            <p:nvPr/>
          </p:nvSpPr>
          <p:spPr>
            <a:xfrm>
              <a:off x="4269349" y="4040272"/>
              <a:ext cx="1046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LCD</a:t>
              </a:r>
              <a:r>
                <a:rPr lang="ko-KR" altLang="en-US" sz="900" dirty="0"/>
                <a:t>에 세트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세트 당 횟수 출력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EB80D-49F7-B9E7-1B59-03F39F8870D5}"/>
                </a:ext>
              </a:extLst>
            </p:cNvPr>
            <p:cNvSpPr txBox="1"/>
            <p:nvPr/>
          </p:nvSpPr>
          <p:spPr>
            <a:xfrm>
              <a:off x="3559946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294A4F-87EA-F961-56A7-3CB2BE934935}"/>
                </a:ext>
              </a:extLst>
            </p:cNvPr>
            <p:cNvSpPr txBox="1"/>
            <p:nvPr/>
          </p:nvSpPr>
          <p:spPr>
            <a:xfrm>
              <a:off x="2863077" y="4580045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8C1DAC-3304-30B4-F34A-1EC2832BF313}"/>
                </a:ext>
              </a:extLst>
            </p:cNvPr>
            <p:cNvSpPr txBox="1"/>
            <p:nvPr/>
          </p:nvSpPr>
          <p:spPr>
            <a:xfrm>
              <a:off x="4714044" y="3815950"/>
              <a:ext cx="8877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D7119E-1575-51C5-3CAB-ADE78D131C38}"/>
                </a:ext>
              </a:extLst>
            </p:cNvPr>
            <p:cNvSpPr txBox="1"/>
            <p:nvPr/>
          </p:nvSpPr>
          <p:spPr>
            <a:xfrm>
              <a:off x="5140172" y="3480177"/>
              <a:ext cx="8877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8CB1EE-236C-299A-87DB-96F36C0D331F}"/>
                </a:ext>
              </a:extLst>
            </p:cNvPr>
            <p:cNvSpPr txBox="1"/>
            <p:nvPr/>
          </p:nvSpPr>
          <p:spPr>
            <a:xfrm>
              <a:off x="4747692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25A60D-CC2E-9E6A-F8C0-DD87B5E939C1}"/>
                </a:ext>
              </a:extLst>
            </p:cNvPr>
            <p:cNvSpPr txBox="1"/>
            <p:nvPr/>
          </p:nvSpPr>
          <p:spPr>
            <a:xfrm>
              <a:off x="2412863" y="4927107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FE97F8-A47D-6588-E21A-4CD7C9D115AB}"/>
                </a:ext>
              </a:extLst>
            </p:cNvPr>
            <p:cNvSpPr txBox="1"/>
            <p:nvPr/>
          </p:nvSpPr>
          <p:spPr>
            <a:xfrm>
              <a:off x="1727885" y="4570335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23980C-D526-6C69-799F-CD15CA713D30}"/>
                </a:ext>
              </a:extLst>
            </p:cNvPr>
            <p:cNvSpPr txBox="1"/>
            <p:nvPr/>
          </p:nvSpPr>
          <p:spPr>
            <a:xfrm>
              <a:off x="1727885" y="5712820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No</a:t>
              </a:r>
              <a:endParaRPr lang="ko-KR" alt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A78AE8-FD15-0E29-7446-700C2D404A3A}"/>
                </a:ext>
              </a:extLst>
            </p:cNvPr>
            <p:cNvSpPr txBox="1"/>
            <p:nvPr/>
          </p:nvSpPr>
          <p:spPr>
            <a:xfrm>
              <a:off x="2412863" y="6063449"/>
              <a:ext cx="568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Yes</a:t>
              </a:r>
              <a:endParaRPr lang="ko-KR" altLang="en-US" sz="8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D0CB4D-C3FB-218D-3723-A82F51F64E5B}"/>
                </a:ext>
              </a:extLst>
            </p:cNvPr>
            <p:cNvSpPr/>
            <p:nvPr/>
          </p:nvSpPr>
          <p:spPr>
            <a:xfrm>
              <a:off x="5546701" y="4628855"/>
              <a:ext cx="1232534" cy="313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휴식시간 동안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LCD</a:t>
              </a:r>
              <a:r>
                <a:rPr lang="ko-KR" altLang="en-US" sz="900" dirty="0">
                  <a:solidFill>
                    <a:schemeClr val="tx1"/>
                  </a:solidFill>
                </a:rPr>
                <a:t>에 휴식화면 출력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F68031-8B06-D5EC-6CC8-555560651049}"/>
                </a:ext>
              </a:extLst>
            </p:cNvPr>
            <p:cNvSpPr txBox="1"/>
            <p:nvPr/>
          </p:nvSpPr>
          <p:spPr>
            <a:xfrm>
              <a:off x="5031777" y="2443112"/>
              <a:ext cx="2503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앱에서 </a:t>
              </a:r>
              <a:r>
                <a:rPr lang="en-US" altLang="ko-KR" sz="1000" dirty="0"/>
                <a:t>training mode</a:t>
              </a:r>
              <a:r>
                <a:rPr lang="ko-KR" altLang="en-US" sz="1000" dirty="0"/>
                <a:t>선택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목표개수와 휴식시간 전송</a:t>
              </a: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62AA155A-A8EE-4D77-13C5-78721E81BCDF}"/>
                </a:ext>
              </a:extLst>
            </p:cNvPr>
            <p:cNvSpPr/>
            <p:nvPr/>
          </p:nvSpPr>
          <p:spPr>
            <a:xfrm>
              <a:off x="4572000" y="2520127"/>
              <a:ext cx="402756" cy="400110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ACD6A4-B1F0-C25F-F11A-F4330961B6FA}"/>
                </a:ext>
              </a:extLst>
            </p:cNvPr>
            <p:cNvSpPr/>
            <p:nvPr/>
          </p:nvSpPr>
          <p:spPr>
            <a:xfrm>
              <a:off x="843619" y="2047271"/>
              <a:ext cx="2654425" cy="7225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버튼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세트 수 증가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버튼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시작과 종료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데이터전송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88C4778-4D92-31CF-325B-73174FEA2C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48321" r="21290" b="34066"/>
          <a:stretch/>
        </p:blipFill>
        <p:spPr>
          <a:xfrm>
            <a:off x="51147" y="3316421"/>
            <a:ext cx="1804285" cy="6190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0F869A-0539-516D-B773-E7DF1E09EB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43259" r="20061" b="41968"/>
          <a:stretch/>
        </p:blipFill>
        <p:spPr>
          <a:xfrm>
            <a:off x="54861" y="2601181"/>
            <a:ext cx="1800571" cy="5548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6FFC47-9616-70E1-0596-5C877147FD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t="39506" r="30328" b="49352"/>
          <a:stretch/>
        </p:blipFill>
        <p:spPr>
          <a:xfrm>
            <a:off x="51147" y="4119619"/>
            <a:ext cx="1804285" cy="6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878823-66BA-0C33-B563-A212812A92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40" y="1827928"/>
            <a:ext cx="5257745" cy="4728916"/>
          </a:xfrm>
          <a:prstGeom prst="rect">
            <a:avLst/>
          </a:prstGeom>
        </p:spPr>
      </p:pic>
      <p:sp>
        <p:nvSpPr>
          <p:cNvPr id="114" name="Google Shape;114;g19639ac60e2_0_60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19639ac60e2_0_6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g19639ac60e2_0_60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Google Shape;117;g19639ac60e2_0_60">
            <a:extLst>
              <a:ext uri="{FF2B5EF4-FFF2-40B4-BE49-F238E27FC236}">
                <a16:creationId xmlns:a16="http://schemas.microsoft.com/office/drawing/2014/main" id="{99DB0028-41C6-2A2E-AEDF-466291267D1B}"/>
              </a:ext>
            </a:extLst>
          </p:cNvPr>
          <p:cNvSpPr txBox="1"/>
          <p:nvPr/>
        </p:nvSpPr>
        <p:spPr>
          <a:xfrm>
            <a:off x="208652" y="1170980"/>
            <a:ext cx="8935347" cy="584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4. SPC (</a:t>
            </a:r>
            <a:r>
              <a:rPr lang="en-US" altLang="ko-KR" sz="3200" b="1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timeattack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mode) 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활동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778C1-4AAA-8E74-8CDB-7954AE27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9" y="2108012"/>
            <a:ext cx="1961961" cy="833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898839-E3FD-8311-53FE-10750E980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88" y="3083665"/>
            <a:ext cx="1929432" cy="833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EA56D5-868F-0B8C-D42B-A5166D8CD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16" y="4059318"/>
            <a:ext cx="1907504" cy="833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2BB151-091C-978D-B77E-C2875AA46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652" y="5080091"/>
            <a:ext cx="1907503" cy="8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359447"/>
            <a:ext cx="45845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774672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수행 내용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사공탁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9FC41-4E7F-41DB-93E1-D919D58C4A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0560"/>
            <a:ext cx="8504809" cy="536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AB903-6F0C-473D-8052-A3C55298A948}"/>
              </a:ext>
            </a:extLst>
          </p:cNvPr>
          <p:cNvSpPr txBox="1"/>
          <p:nvPr/>
        </p:nvSpPr>
        <p:spPr>
          <a:xfrm>
            <a:off x="5850662" y="901952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 활동 다이어그램 제작 및 앱 구현</a:t>
            </a:r>
          </a:p>
        </p:txBody>
      </p:sp>
    </p:spTree>
    <p:extLst>
      <p:ext uri="{BB962C8B-B14F-4D97-AF65-F5344CB8AC3E}">
        <p14:creationId xmlns:p14="http://schemas.microsoft.com/office/powerpoint/2010/main" val="191192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359447"/>
            <a:ext cx="45845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774672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수행 내용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윤준호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47AFF2-79B2-75FD-FBA7-EEA4168811A9}"/>
              </a:ext>
            </a:extLst>
          </p:cNvPr>
          <p:cNvSpPr/>
          <p:nvPr/>
        </p:nvSpPr>
        <p:spPr>
          <a:xfrm>
            <a:off x="4422054" y="2261406"/>
            <a:ext cx="4584534" cy="4030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버퍼에서 제한 시간을 </a:t>
            </a:r>
            <a:r>
              <a:rPr lang="ko-KR" altLang="en-US" dirty="0" err="1"/>
              <a:t>읽어들임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895E09-91EA-F2F9-6DDA-8DE186EEAF02}"/>
              </a:ext>
            </a:extLst>
          </p:cNvPr>
          <p:cNvSpPr/>
          <p:nvPr/>
        </p:nvSpPr>
        <p:spPr>
          <a:xfrm>
            <a:off x="4422054" y="2761484"/>
            <a:ext cx="4584534" cy="14675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 시간동안 </a:t>
            </a:r>
            <a:r>
              <a:rPr lang="en-US" altLang="ko-KR" dirty="0"/>
              <a:t>while</a:t>
            </a:r>
            <a:r>
              <a:rPr lang="ko-KR" altLang="en-US" dirty="0"/>
              <a:t>반복을 돌면서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개수를 세고 표시함</a:t>
            </a: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01C002-0E04-1B55-927B-77B86E9BC55D}"/>
              </a:ext>
            </a:extLst>
          </p:cNvPr>
          <p:cNvSpPr/>
          <p:nvPr/>
        </p:nvSpPr>
        <p:spPr>
          <a:xfrm>
            <a:off x="4422054" y="4326071"/>
            <a:ext cx="4509247" cy="484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 시간 종료 후 </a:t>
            </a:r>
            <a:r>
              <a:rPr lang="en-US" altLang="ko-KR" dirty="0"/>
              <a:t>time over</a:t>
            </a:r>
            <a:r>
              <a:rPr lang="ko-KR" altLang="en-US" dirty="0"/>
              <a:t>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F77111-F0F4-AB76-36B6-B67401AB1DA2}"/>
              </a:ext>
            </a:extLst>
          </p:cNvPr>
          <p:cNvSpPr/>
          <p:nvPr/>
        </p:nvSpPr>
        <p:spPr>
          <a:xfrm>
            <a:off x="4422054" y="4928302"/>
            <a:ext cx="4509247" cy="7295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 시간 종료 후 버튼 </a:t>
            </a:r>
            <a:r>
              <a:rPr lang="en-US" altLang="ko-KR" dirty="0"/>
              <a:t>2</a:t>
            </a:r>
            <a:r>
              <a:rPr lang="ko-KR" altLang="en-US" dirty="0"/>
              <a:t>를 누르면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스마트폰에 기록 전송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3F3919-6C78-3A23-02C4-944C907E1167}"/>
              </a:ext>
            </a:extLst>
          </p:cNvPr>
          <p:cNvSpPr/>
          <p:nvPr/>
        </p:nvSpPr>
        <p:spPr>
          <a:xfrm>
            <a:off x="4422054" y="5797879"/>
            <a:ext cx="4509247" cy="7295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 시간 종료 후 버튼 </a:t>
            </a:r>
            <a:r>
              <a:rPr lang="en-US" altLang="ko-KR" dirty="0"/>
              <a:t>1</a:t>
            </a:r>
            <a:r>
              <a:rPr lang="ko-KR" altLang="en-US" dirty="0"/>
              <a:t>을 누르면</a:t>
            </a:r>
            <a:endParaRPr lang="en-US" altLang="ko-KR" dirty="0"/>
          </a:p>
          <a:p>
            <a:pPr algn="ctr"/>
            <a:r>
              <a:rPr lang="ko-KR" altLang="en-US" dirty="0"/>
              <a:t>기록 전송 없이 종료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E83B832A-D4CB-6C16-FD5C-F6564D3D3DD3}"/>
              </a:ext>
            </a:extLst>
          </p:cNvPr>
          <p:cNvSpPr/>
          <p:nvPr/>
        </p:nvSpPr>
        <p:spPr>
          <a:xfrm>
            <a:off x="4081396" y="5098632"/>
            <a:ext cx="231891" cy="111162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3F96C-DDCC-3330-0290-094C5B512CE5}"/>
              </a:ext>
            </a:extLst>
          </p:cNvPr>
          <p:cNvSpPr txBox="1"/>
          <p:nvPr/>
        </p:nvSpPr>
        <p:spPr>
          <a:xfrm>
            <a:off x="3636155" y="5469777"/>
            <a:ext cx="6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10EB77-6855-8032-0E25-C6654DE21682}"/>
              </a:ext>
            </a:extLst>
          </p:cNvPr>
          <p:cNvSpPr/>
          <p:nvPr/>
        </p:nvSpPr>
        <p:spPr>
          <a:xfrm>
            <a:off x="4538596" y="3792071"/>
            <a:ext cx="4392705" cy="3137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도중에 버튼 </a:t>
            </a:r>
            <a:r>
              <a:rPr lang="en-US" altLang="ko-KR" dirty="0"/>
              <a:t>2</a:t>
            </a:r>
            <a:r>
              <a:rPr lang="ko-KR" altLang="en-US" dirty="0"/>
              <a:t>를 누르면 바로 종료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3023C7DE-31E0-47DF-AD88-94B2AF3EA2EC}"/>
              </a:ext>
            </a:extLst>
          </p:cNvPr>
          <p:cNvSpPr/>
          <p:nvPr/>
        </p:nvSpPr>
        <p:spPr>
          <a:xfrm>
            <a:off x="4081396" y="2886636"/>
            <a:ext cx="265371" cy="121919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66C67-4023-9BEC-E24F-06BF8DBC2CC5}"/>
              </a:ext>
            </a:extLst>
          </p:cNvPr>
          <p:cNvSpPr txBox="1"/>
          <p:nvPr/>
        </p:nvSpPr>
        <p:spPr>
          <a:xfrm>
            <a:off x="3431157" y="3310604"/>
            <a:ext cx="87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pic>
        <p:nvPicPr>
          <p:cNvPr id="1026" name="Picture 2" descr="블루투스란 - 정리해 봤습니다.">
            <a:extLst>
              <a:ext uri="{FF2B5EF4-FFF2-40B4-BE49-F238E27FC236}">
                <a16:creationId xmlns:a16="http://schemas.microsoft.com/office/drawing/2014/main" id="{CB027018-858A-0915-39F2-4CE32842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96" y="2247810"/>
            <a:ext cx="272777" cy="4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D0131B3-7C10-3C4F-7449-94760BBA4979}"/>
              </a:ext>
            </a:extLst>
          </p:cNvPr>
          <p:cNvCxnSpPr/>
          <p:nvPr/>
        </p:nvCxnSpPr>
        <p:spPr>
          <a:xfrm>
            <a:off x="3866243" y="3953436"/>
            <a:ext cx="67235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0022C8-68B0-3432-2488-A4D64B55D81A}"/>
              </a:ext>
            </a:extLst>
          </p:cNvPr>
          <p:cNvSpPr txBox="1"/>
          <p:nvPr/>
        </p:nvSpPr>
        <p:spPr>
          <a:xfrm>
            <a:off x="3561443" y="3764287"/>
            <a:ext cx="79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43454754-1379-23BE-F27B-3F9A6F3AC773}"/>
              </a:ext>
            </a:extLst>
          </p:cNvPr>
          <p:cNvSpPr/>
          <p:nvPr/>
        </p:nvSpPr>
        <p:spPr>
          <a:xfrm>
            <a:off x="4422054" y="1488721"/>
            <a:ext cx="3218330" cy="675668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Time Attack Mode(</a:t>
            </a:r>
            <a:r>
              <a:rPr lang="ko-KR" altLang="en-US" sz="2000" b="1" dirty="0">
                <a:solidFill>
                  <a:schemeClr val="bg1"/>
                </a:solidFill>
              </a:rPr>
              <a:t>모드 </a:t>
            </a:r>
            <a:r>
              <a:rPr lang="en-US" altLang="ko-KR" sz="2000" b="1" dirty="0">
                <a:solidFill>
                  <a:schemeClr val="bg1"/>
                </a:solidFill>
              </a:rPr>
              <a:t>2)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9B8717-52F1-3D25-F4E1-3ED88014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0" y="2287335"/>
            <a:ext cx="3175488" cy="13712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82E0B5-7E78-2691-3D32-41FF2F93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4" y="3900838"/>
            <a:ext cx="3139395" cy="13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4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13B0A17-1807-7347-0152-7E1FF17F74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7" y="4616051"/>
            <a:ext cx="3129899" cy="20261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AC35-EF83-D3B5-1F2A-9C35E471E1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7" y="2387756"/>
            <a:ext cx="3129892" cy="2026115"/>
          </a:xfrm>
          <a:prstGeom prst="rect">
            <a:avLst/>
          </a:prstGeom>
        </p:spPr>
      </p:pic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359447"/>
            <a:ext cx="45845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774672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수행 내용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최지원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AB903-6F0C-473D-8052-A3C55298A948}"/>
              </a:ext>
            </a:extLst>
          </p:cNvPr>
          <p:cNvSpPr txBox="1"/>
          <p:nvPr/>
        </p:nvSpPr>
        <p:spPr>
          <a:xfrm>
            <a:off x="110457" y="1515165"/>
            <a:ext cx="5426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SPC (personal mode),(training mode)</a:t>
            </a:r>
          </a:p>
          <a:p>
            <a:r>
              <a:rPr lang="ko-KR" altLang="en-US" dirty="0"/>
              <a:t>활동 다이어그램 제작 및 </a:t>
            </a:r>
            <a:r>
              <a:rPr lang="ko-KR" altLang="en-US" dirty="0" err="1"/>
              <a:t>아두이노</a:t>
            </a:r>
            <a:r>
              <a:rPr lang="ko-KR" altLang="en-US" dirty="0"/>
              <a:t> 코드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291487-5621-2B31-BB71-87424A2C44D0}"/>
              </a:ext>
            </a:extLst>
          </p:cNvPr>
          <p:cNvSpPr txBox="1"/>
          <p:nvPr/>
        </p:nvSpPr>
        <p:spPr>
          <a:xfrm>
            <a:off x="240362" y="2179252"/>
            <a:ext cx="2895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Personal mode </a:t>
            </a:r>
            <a:r>
              <a:rPr lang="ko-KR" altLang="en-US" sz="900" dirty="0"/>
              <a:t>활동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916A78-9E0B-27E3-EC6F-EE1E74CAC8EF}"/>
              </a:ext>
            </a:extLst>
          </p:cNvPr>
          <p:cNvSpPr txBox="1"/>
          <p:nvPr/>
        </p:nvSpPr>
        <p:spPr>
          <a:xfrm>
            <a:off x="297245" y="4431627"/>
            <a:ext cx="3684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Training mode </a:t>
            </a:r>
            <a:r>
              <a:rPr lang="ko-KR" altLang="en-US" sz="900" dirty="0"/>
              <a:t>활동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ECFC8-D5FE-46BA-32CA-E584D30C4737}"/>
              </a:ext>
            </a:extLst>
          </p:cNvPr>
          <p:cNvSpPr txBox="1"/>
          <p:nvPr/>
        </p:nvSpPr>
        <p:spPr>
          <a:xfrm>
            <a:off x="5581100" y="1717587"/>
            <a:ext cx="270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최종 </a:t>
            </a:r>
            <a:r>
              <a:rPr lang="en-US" altLang="ko-KR" sz="2400" dirty="0"/>
              <a:t>SPC </a:t>
            </a:r>
            <a:r>
              <a:rPr lang="ko-KR" altLang="en-US" sz="2400" dirty="0"/>
              <a:t>제작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415E2EA-BE30-4D6B-F34F-5D5F829C3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r="1155"/>
          <a:stretch/>
        </p:blipFill>
        <p:spPr>
          <a:xfrm>
            <a:off x="5205906" y="2294668"/>
            <a:ext cx="2895180" cy="38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321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최종 결과물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CEE17-AD60-7827-E17B-A54E55D7D136}"/>
              </a:ext>
            </a:extLst>
          </p:cNvPr>
          <p:cNvSpPr txBox="1"/>
          <p:nvPr/>
        </p:nvSpPr>
        <p:spPr>
          <a:xfrm>
            <a:off x="1012055" y="3252880"/>
            <a:ext cx="729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hlinkClick r:id="rId3"/>
              </a:rPr>
              <a:t>https://youtu.be/aFiRfYF3TPM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241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0039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팀 미팅 실적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85453"/>
              </p:ext>
            </p:extLst>
          </p:nvPr>
        </p:nvGraphicFramePr>
        <p:xfrm>
          <a:off x="365758" y="2079454"/>
          <a:ext cx="8368939" cy="35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036">
                  <a:extLst>
                    <a:ext uri="{9D8B030D-6E8A-4147-A177-3AD203B41FA5}">
                      <a16:colId xmlns:a16="http://schemas.microsoft.com/office/drawing/2014/main" val="3073551672"/>
                    </a:ext>
                  </a:extLst>
                </a:gridCol>
                <a:gridCol w="1392949">
                  <a:extLst>
                    <a:ext uri="{9D8B030D-6E8A-4147-A177-3AD203B41FA5}">
                      <a16:colId xmlns:a16="http://schemas.microsoft.com/office/drawing/2014/main" val="329979048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337903662"/>
                    </a:ext>
                  </a:extLst>
                </a:gridCol>
                <a:gridCol w="1224695">
                  <a:extLst>
                    <a:ext uri="{9D8B030D-6E8A-4147-A177-3AD203B41FA5}">
                      <a16:colId xmlns:a16="http://schemas.microsoft.com/office/drawing/2014/main" val="1984907063"/>
                    </a:ext>
                  </a:extLst>
                </a:gridCol>
                <a:gridCol w="3416973">
                  <a:extLst>
                    <a:ext uri="{9D8B030D-6E8A-4147-A177-3AD203B41FA5}">
                      <a16:colId xmlns:a16="http://schemas.microsoft.com/office/drawing/2014/main" val="2195515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장소</a:t>
                      </a:r>
                    </a:p>
                  </a:txBody>
                  <a:tcP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참석자</a:t>
                      </a:r>
                    </a:p>
                  </a:txBody>
                  <a:tcP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주요안건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06054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11/25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12:00~14:00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정문 카페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모두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소리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부저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어플리케이션 통계 구현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TIME ATTACK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mode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코드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979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12/2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12:00~13:15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IT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대학 융복합관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248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모두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역할 분담 후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주말 동안 수행하기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영상 촬영 및 제작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최종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제작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5701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7178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0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250063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활용 방안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515" y="2246050"/>
            <a:ext cx="7870027" cy="4105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400"/>
              <a:t>팔굽혀펴기를 즐기는 운동인이 개수보다 본인의 자세에 집중할 수 있다</a:t>
            </a:r>
            <a:r>
              <a:rPr lang="en-US" altLang="ko-KR" sz="2400"/>
              <a:t>.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400"/>
          </a:p>
          <a:p>
            <a:pPr marL="342900" indent="-342900">
              <a:buFontTx/>
              <a:buChar char="-"/>
              <a:defRPr/>
            </a:pPr>
            <a:r>
              <a:rPr lang="en-US" altLang="ko-KR" sz="2400"/>
              <a:t>Time attack mode</a:t>
            </a:r>
            <a:r>
              <a:rPr lang="ko-KR" altLang="en-US" sz="2400"/>
              <a:t>는 체대 입시를 준비하는 사람에게 도움이 됩니다</a:t>
            </a:r>
            <a:r>
              <a:rPr lang="en-US" altLang="ko-KR" sz="2400"/>
              <a:t>.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400"/>
          </a:p>
          <a:p>
            <a:pPr marL="342900" indent="-342900">
              <a:buFontTx/>
              <a:buChar char="-"/>
              <a:defRPr/>
            </a:pPr>
            <a:r>
              <a:rPr lang="en-US" altLang="ko-KR" sz="2400"/>
              <a:t>Training</a:t>
            </a:r>
            <a:r>
              <a:rPr lang="ko-KR" altLang="en-US" sz="2400"/>
              <a:t> </a:t>
            </a:r>
            <a:r>
              <a:rPr lang="en-US" altLang="ko-KR" sz="2400"/>
              <a:t>Mode</a:t>
            </a:r>
            <a:r>
              <a:rPr lang="ko-KR" altLang="en-US" sz="2400"/>
              <a:t>는 운동 중급자들이 쉬는시간을 설정해 운동 가능합니다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400"/>
          </a:p>
          <a:p>
            <a:pPr marL="342900" indent="-342900">
              <a:buFontTx/>
              <a:buChar char="-"/>
              <a:defRPr/>
            </a:pPr>
            <a:r>
              <a:rPr lang="en-US" altLang="ko-KR" sz="2400">
                <a:solidFill>
                  <a:schemeClr val="dk1"/>
                </a:solidFill>
              </a:rPr>
              <a:t>Statistic Mode</a:t>
            </a:r>
            <a:r>
              <a:rPr lang="ko-KR" altLang="en-US" sz="2400">
                <a:solidFill>
                  <a:schemeClr val="dk1"/>
                </a:solidFill>
              </a:rPr>
              <a:t>를 이용해 본인의 운동결과를 확인하며 동기부여 받을 수 있습니다</a:t>
            </a:r>
            <a:r>
              <a:rPr lang="en-US" altLang="ko-KR" sz="2400">
                <a:solidFill>
                  <a:schemeClr val="dk1"/>
                </a:solidFill>
              </a:rPr>
              <a:t>.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0094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395cffb4b_0_4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9395cffb4b_0_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g19395cffb4b_0_4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28" name="Google Shape;128;g19395cffb4b_0_4"/>
          <p:cNvSpPr txBox="1"/>
          <p:nvPr/>
        </p:nvSpPr>
        <p:spPr>
          <a:xfrm>
            <a:off x="581515" y="1170940"/>
            <a:ext cx="2739900" cy="5702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구입 모듈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1373" y="2088232"/>
            <a:ext cx="3869109" cy="22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987459" y="3429000"/>
            <a:ext cx="1492717" cy="1434424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33" name="그룹 132"/>
          <p:cNvGrpSpPr/>
          <p:nvPr/>
        </p:nvGrpSpPr>
        <p:grpSpPr>
          <a:xfrm>
            <a:off x="5715578" y="1546152"/>
            <a:ext cx="2212352" cy="1303010"/>
            <a:chOff x="5172756" y="1300346"/>
            <a:chExt cx="4045658" cy="2316962"/>
          </a:xfrm>
        </p:grpSpPr>
        <p:sp>
          <p:nvSpPr>
            <p:cNvPr id="13" name="타원 12"/>
            <p:cNvSpPr/>
            <p:nvPr/>
          </p:nvSpPr>
          <p:spPr>
            <a:xfrm>
              <a:off x="5172756" y="1300346"/>
              <a:ext cx="4045658" cy="23169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highlight>
                  <a:srgbClr val="FFFF00"/>
                </a:highlight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973905" y="1938150"/>
              <a:ext cx="1880372" cy="10413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725311" y="1748914"/>
              <a:ext cx="1248320" cy="91977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>
              <a:solidFill>
                <a:srgbClr val="FFFFFF">
                  <a:alpha val="100000"/>
                </a:srgb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83042" y="2725836"/>
              <a:ext cx="697703" cy="3810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315347" y="2608505"/>
              <a:ext cx="646864" cy="54975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317886" y="2272566"/>
              <a:ext cx="533115" cy="51428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972364" y="4905074"/>
            <a:ext cx="2269856" cy="33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Hc-06 (</a:t>
            </a:r>
            <a:r>
              <a:rPr lang="ko-KR" altLang="en-US" sz="1600"/>
              <a:t>인터넷 주문</a:t>
            </a:r>
            <a:r>
              <a:rPr lang="en-US" altLang="ko-KR" sz="1600"/>
              <a:t>)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48772" y="4530008"/>
            <a:ext cx="2671045" cy="39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/>
              <a:t>SPC </a:t>
            </a:r>
            <a:r>
              <a:rPr lang="ko-KR" altLang="en-US" sz="2000"/>
              <a:t>회로구성도</a:t>
            </a:r>
          </a:p>
        </p:txBody>
      </p:sp>
      <p:sp>
        <p:nvSpPr>
          <p:cNvPr id="132" name="TextBox 8"/>
          <p:cNvSpPr txBox="1"/>
          <p:nvPr/>
        </p:nvSpPr>
        <p:spPr>
          <a:xfrm>
            <a:off x="582338" y="5969354"/>
            <a:ext cx="5566300" cy="36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블루투스 모듈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HC-06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 : 11000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+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3000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배송비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</a:p>
        </p:txBody>
      </p:sp>
      <p:sp>
        <p:nvSpPr>
          <p:cNvPr id="134" name="TextBox 13"/>
          <p:cNvSpPr txBox="1"/>
          <p:nvPr/>
        </p:nvSpPr>
        <p:spPr>
          <a:xfrm>
            <a:off x="5941640" y="2919121"/>
            <a:ext cx="2269856" cy="28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아두이노 상자에서 사용</a:t>
            </a:r>
          </a:p>
        </p:txBody>
      </p:sp>
    </p:spTree>
    <p:extLst>
      <p:ext uri="{BB962C8B-B14F-4D97-AF65-F5344CB8AC3E}">
        <p14:creationId xmlns:p14="http://schemas.microsoft.com/office/powerpoint/2010/main" val="93379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15869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1515" y="2053086"/>
            <a:ext cx="2986715" cy="2831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/>
              <a:t>프로젝트 목표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/>
              <a:t>계획 대비 실적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/>
              <a:t>팀원별 수행 내용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/>
              <a:t>중간</a:t>
            </a:r>
            <a:r>
              <a:rPr lang="en-US" altLang="ko-KR" sz="2400"/>
              <a:t>(</a:t>
            </a:r>
            <a:r>
              <a:rPr lang="ko-KR" altLang="en-US" sz="2400"/>
              <a:t>최종</a:t>
            </a:r>
            <a:r>
              <a:rPr lang="en-US" altLang="ko-KR" sz="2400"/>
              <a:t>)</a:t>
            </a:r>
            <a:r>
              <a:rPr lang="ko-KR" altLang="en-US" sz="2400"/>
              <a:t>결과물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/>
              <a:t>활용방안</a:t>
            </a:r>
          </a:p>
        </p:txBody>
      </p:sp>
    </p:spTree>
    <p:extLst>
      <p:ext uri="{BB962C8B-B14F-4D97-AF65-F5344CB8AC3E}">
        <p14:creationId xmlns:p14="http://schemas.microsoft.com/office/powerpoint/2010/main" val="24162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321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목표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02521" y="2619887"/>
            <a:ext cx="4824115" cy="2490982"/>
            <a:chOff x="633812" y="2537951"/>
            <a:chExt cx="4824115" cy="249098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33812" y="2537951"/>
              <a:ext cx="4121359" cy="217659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86071" y="4806539"/>
              <a:ext cx="1771856" cy="22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900"/>
                <a:t>출처 </a:t>
              </a:r>
              <a:r>
                <a:rPr lang="en-US" altLang="ko-KR" sz="900"/>
                <a:t>:</a:t>
              </a:r>
              <a:r>
                <a:rPr lang="ko-KR" altLang="en-US" sz="900"/>
                <a:t> </a:t>
              </a:r>
              <a:r>
                <a:rPr lang="en-US" altLang="ko-KR" sz="900"/>
                <a:t>pagewing.com</a:t>
              </a:r>
            </a:p>
          </p:txBody>
        </p:sp>
      </p:grpSp>
      <p:sp>
        <p:nvSpPr>
          <p:cNvPr id="14" name="말풍선: 타원형 13"/>
          <p:cNvSpPr/>
          <p:nvPr/>
        </p:nvSpPr>
        <p:spPr>
          <a:xfrm>
            <a:off x="4355689" y="1221555"/>
            <a:ext cx="2999042" cy="1463265"/>
          </a:xfrm>
          <a:prstGeom prst="wedgeEllipseCallout">
            <a:avLst>
              <a:gd name="adj1" fmla="val -129119"/>
              <a:gd name="adj2" fmla="val 41506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어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r>
              <a:rPr lang="ko-KR" altLang="en-US">
                <a:solidFill>
                  <a:schemeClr val="tx1"/>
                </a:solidFill>
              </a:rPr>
              <a:t> 지금 내가 몇개 했더라</a:t>
            </a:r>
            <a:r>
              <a:rPr lang="en-US" altLang="ko-KR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8787" y="5423766"/>
            <a:ext cx="5972175" cy="45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팔굽혀 펴기를 하다가 개수를 까먹은 경험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1057275" y="6104753"/>
            <a:ext cx="7029449" cy="45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개수 세는데 집중하다가 운동에 집중하지 못한 경험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566862" y="1221555"/>
            <a:ext cx="5787869" cy="3474940"/>
            <a:chOff x="1566862" y="1221555"/>
            <a:chExt cx="5787869" cy="3474940"/>
          </a:xfrm>
        </p:grpSpPr>
        <p:sp>
          <p:nvSpPr>
            <p:cNvPr id="17" name="말풍선: 타원형 13"/>
            <p:cNvSpPr/>
            <p:nvPr/>
          </p:nvSpPr>
          <p:spPr>
            <a:xfrm>
              <a:off x="4355689" y="1221555"/>
              <a:ext cx="2999042" cy="1463265"/>
            </a:xfrm>
            <a:prstGeom prst="wedgeEllipseCallout">
              <a:avLst>
                <a:gd name="adj1" fmla="val -129119"/>
                <a:gd name="adj2" fmla="val 41506"/>
              </a:avLst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아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..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개수 세다 망했어 ㅠㅠ</a:t>
              </a:r>
            </a:p>
          </p:txBody>
        </p:sp>
        <p:sp>
          <p:nvSpPr>
            <p:cNvPr id="18" name="자유형: 도형 18"/>
            <p:cNvSpPr/>
            <p:nvPr/>
          </p:nvSpPr>
          <p:spPr>
            <a:xfrm>
              <a:off x="2610220" y="3740887"/>
              <a:ext cx="114036" cy="955608"/>
            </a:xfrm>
            <a:custGeom>
              <a:avLst/>
              <a:gdLst>
                <a:gd name="connsiteX0" fmla="*/ -370 w 114036"/>
                <a:gd name="connsiteY0" fmla="*/ -3455 h 955608"/>
                <a:gd name="connsiteX1" fmla="*/ 85354 w 114036"/>
                <a:gd name="connsiteY1" fmla="*/ 225145 h 955608"/>
                <a:gd name="connsiteX2" fmla="*/ 47254 w 114036"/>
                <a:gd name="connsiteY2" fmla="*/ 348970 h 955608"/>
                <a:gd name="connsiteX3" fmla="*/ 85354 w 114036"/>
                <a:gd name="connsiteY3" fmla="*/ 539469 h 955608"/>
                <a:gd name="connsiteX4" fmla="*/ 56779 w 114036"/>
                <a:gd name="connsiteY4" fmla="*/ 701394 h 955608"/>
                <a:gd name="connsiteX5" fmla="*/ 113929 w 114036"/>
                <a:gd name="connsiteY5" fmla="*/ 777594 h 955608"/>
                <a:gd name="connsiteX6" fmla="*/ 75829 w 114036"/>
                <a:gd name="connsiteY6" fmla="*/ 863319 h 955608"/>
                <a:gd name="connsiteX7" fmla="*/ 47254 w 114036"/>
                <a:gd name="connsiteY7" fmla="*/ 958569 h 9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036" h="955608">
                  <a:moveTo>
                    <a:pt x="-370" y="-3455"/>
                  </a:moveTo>
                  <a:cubicBezTo>
                    <a:pt x="13917" y="34644"/>
                    <a:pt x="77417" y="166407"/>
                    <a:pt x="85354" y="225145"/>
                  </a:cubicBezTo>
                  <a:cubicBezTo>
                    <a:pt x="93292" y="283882"/>
                    <a:pt x="47254" y="296582"/>
                    <a:pt x="47254" y="348970"/>
                  </a:cubicBezTo>
                  <a:cubicBezTo>
                    <a:pt x="47254" y="401357"/>
                    <a:pt x="83767" y="480731"/>
                    <a:pt x="85354" y="539469"/>
                  </a:cubicBezTo>
                  <a:cubicBezTo>
                    <a:pt x="86942" y="598206"/>
                    <a:pt x="52017" y="661707"/>
                    <a:pt x="56779" y="701394"/>
                  </a:cubicBezTo>
                  <a:cubicBezTo>
                    <a:pt x="61542" y="741082"/>
                    <a:pt x="110754" y="750607"/>
                    <a:pt x="113929" y="777594"/>
                  </a:cubicBezTo>
                  <a:cubicBezTo>
                    <a:pt x="117104" y="804582"/>
                    <a:pt x="86942" y="833156"/>
                    <a:pt x="75829" y="863319"/>
                  </a:cubicBezTo>
                  <a:cubicBezTo>
                    <a:pt x="64717" y="893481"/>
                    <a:pt x="52017" y="942694"/>
                    <a:pt x="47254" y="958569"/>
                  </a:cubicBezTo>
                </a:path>
              </a:pathLst>
            </a:cu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" name="자유형: 도형 19"/>
            <p:cNvSpPr/>
            <p:nvPr/>
          </p:nvSpPr>
          <p:spPr>
            <a:xfrm>
              <a:off x="2238923" y="3759561"/>
              <a:ext cx="194718" cy="854612"/>
            </a:xfrm>
            <a:custGeom>
              <a:avLst/>
              <a:gdLst>
                <a:gd name="connsiteX0" fmla="*/ -548 w 194718"/>
                <a:gd name="connsiteY0" fmla="*/ -3079 h 854612"/>
                <a:gd name="connsiteX1" fmla="*/ 142327 w 194718"/>
                <a:gd name="connsiteY1" fmla="*/ 282671 h 854612"/>
                <a:gd name="connsiteX2" fmla="*/ 113752 w 194718"/>
                <a:gd name="connsiteY2" fmla="*/ 444596 h 854612"/>
                <a:gd name="connsiteX3" fmla="*/ 170902 w 194718"/>
                <a:gd name="connsiteY3" fmla="*/ 568420 h 854612"/>
                <a:gd name="connsiteX4" fmla="*/ 189952 w 194718"/>
                <a:gd name="connsiteY4" fmla="*/ 816070 h 854612"/>
                <a:gd name="connsiteX5" fmla="*/ 85177 w 194718"/>
                <a:gd name="connsiteY5" fmla="*/ 854170 h 85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18" h="854612">
                  <a:moveTo>
                    <a:pt x="-548" y="-3079"/>
                  </a:moveTo>
                  <a:cubicBezTo>
                    <a:pt x="23264" y="44545"/>
                    <a:pt x="123277" y="208058"/>
                    <a:pt x="142327" y="282671"/>
                  </a:cubicBezTo>
                  <a:cubicBezTo>
                    <a:pt x="161376" y="357283"/>
                    <a:pt x="108989" y="396971"/>
                    <a:pt x="113752" y="444596"/>
                  </a:cubicBezTo>
                  <a:cubicBezTo>
                    <a:pt x="118514" y="492220"/>
                    <a:pt x="158201" y="506508"/>
                    <a:pt x="170902" y="568420"/>
                  </a:cubicBezTo>
                  <a:cubicBezTo>
                    <a:pt x="183602" y="630333"/>
                    <a:pt x="204239" y="768445"/>
                    <a:pt x="189952" y="816070"/>
                  </a:cubicBezTo>
                  <a:cubicBezTo>
                    <a:pt x="175664" y="863695"/>
                    <a:pt x="102639" y="847820"/>
                    <a:pt x="85177" y="854170"/>
                  </a:cubicBezTo>
                </a:path>
              </a:pathLst>
            </a:cu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0" name="자유형: 도형 25"/>
            <p:cNvSpPr/>
            <p:nvPr/>
          </p:nvSpPr>
          <p:spPr>
            <a:xfrm>
              <a:off x="1914524" y="3559986"/>
              <a:ext cx="209606" cy="879223"/>
            </a:xfrm>
            <a:custGeom>
              <a:avLst/>
              <a:gdLst>
                <a:gd name="connsiteX0" fmla="*/ 142875 w 209606"/>
                <a:gd name="connsiteY0" fmla="*/ -3528 h 879223"/>
                <a:gd name="connsiteX1" fmla="*/ 209550 w 209606"/>
                <a:gd name="connsiteY1" fmla="*/ 177446 h 879223"/>
                <a:gd name="connsiteX2" fmla="*/ 152400 w 209606"/>
                <a:gd name="connsiteY2" fmla="*/ 234596 h 879223"/>
                <a:gd name="connsiteX3" fmla="*/ 171450 w 209606"/>
                <a:gd name="connsiteY3" fmla="*/ 339371 h 879223"/>
                <a:gd name="connsiteX4" fmla="*/ 123825 w 209606"/>
                <a:gd name="connsiteY4" fmla="*/ 434621 h 879223"/>
                <a:gd name="connsiteX5" fmla="*/ 114300 w 209606"/>
                <a:gd name="connsiteY5" fmla="*/ 548921 h 879223"/>
                <a:gd name="connsiteX6" fmla="*/ 57150 w 209606"/>
                <a:gd name="connsiteY6" fmla="*/ 634646 h 879223"/>
                <a:gd name="connsiteX7" fmla="*/ 57150 w 209606"/>
                <a:gd name="connsiteY7" fmla="*/ 777521 h 879223"/>
                <a:gd name="connsiteX8" fmla="*/ 0 w 209606"/>
                <a:gd name="connsiteY8" fmla="*/ 796571 h 879223"/>
                <a:gd name="connsiteX9" fmla="*/ 19050 w 209606"/>
                <a:gd name="connsiteY9" fmla="*/ 882296 h 87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606" h="879223">
                  <a:moveTo>
                    <a:pt x="142875" y="-3528"/>
                  </a:moveTo>
                  <a:cubicBezTo>
                    <a:pt x="153987" y="26634"/>
                    <a:pt x="207962" y="137759"/>
                    <a:pt x="209550" y="177446"/>
                  </a:cubicBezTo>
                  <a:cubicBezTo>
                    <a:pt x="211137" y="217134"/>
                    <a:pt x="158750" y="207609"/>
                    <a:pt x="152400" y="234596"/>
                  </a:cubicBezTo>
                  <a:cubicBezTo>
                    <a:pt x="146050" y="261584"/>
                    <a:pt x="176212" y="306034"/>
                    <a:pt x="171450" y="339371"/>
                  </a:cubicBezTo>
                  <a:cubicBezTo>
                    <a:pt x="166687" y="372709"/>
                    <a:pt x="133350" y="399696"/>
                    <a:pt x="123825" y="434621"/>
                  </a:cubicBezTo>
                  <a:cubicBezTo>
                    <a:pt x="114300" y="469546"/>
                    <a:pt x="125412" y="515584"/>
                    <a:pt x="114300" y="548921"/>
                  </a:cubicBezTo>
                  <a:cubicBezTo>
                    <a:pt x="103187" y="582259"/>
                    <a:pt x="66675" y="596546"/>
                    <a:pt x="57150" y="634646"/>
                  </a:cubicBezTo>
                  <a:cubicBezTo>
                    <a:pt x="47625" y="672746"/>
                    <a:pt x="66675" y="750533"/>
                    <a:pt x="57150" y="777521"/>
                  </a:cubicBezTo>
                  <a:cubicBezTo>
                    <a:pt x="47625" y="804508"/>
                    <a:pt x="6350" y="779108"/>
                    <a:pt x="0" y="796571"/>
                  </a:cubicBezTo>
                  <a:cubicBezTo>
                    <a:pt x="-6349" y="814033"/>
                    <a:pt x="15875" y="868009"/>
                    <a:pt x="19050" y="882296"/>
                  </a:cubicBezTo>
                </a:path>
              </a:pathLst>
            </a:cu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1" name="자유형: 도형 26"/>
            <p:cNvSpPr/>
            <p:nvPr/>
          </p:nvSpPr>
          <p:spPr>
            <a:xfrm>
              <a:off x="1566862" y="3522148"/>
              <a:ext cx="242643" cy="806966"/>
            </a:xfrm>
            <a:custGeom>
              <a:avLst/>
              <a:gdLst>
                <a:gd name="connsiteX0" fmla="*/ 242887 w 242643"/>
                <a:gd name="connsiteY0" fmla="*/ -3790 h 806966"/>
                <a:gd name="connsiteX1" fmla="*/ 185737 w 242643"/>
                <a:gd name="connsiteY1" fmla="*/ 167659 h 806966"/>
                <a:gd name="connsiteX2" fmla="*/ 204787 w 242643"/>
                <a:gd name="connsiteY2" fmla="*/ 224809 h 806966"/>
                <a:gd name="connsiteX3" fmla="*/ 119062 w 242643"/>
                <a:gd name="connsiteY3" fmla="*/ 358159 h 806966"/>
                <a:gd name="connsiteX4" fmla="*/ 204787 w 242643"/>
                <a:gd name="connsiteY4" fmla="*/ 434359 h 806966"/>
                <a:gd name="connsiteX5" fmla="*/ 119062 w 242643"/>
                <a:gd name="connsiteY5" fmla="*/ 634384 h 806966"/>
                <a:gd name="connsiteX6" fmla="*/ 223837 w 242643"/>
                <a:gd name="connsiteY6" fmla="*/ 710584 h 806966"/>
                <a:gd name="connsiteX7" fmla="*/ 138112 w 242643"/>
                <a:gd name="connsiteY7" fmla="*/ 796309 h 806966"/>
                <a:gd name="connsiteX8" fmla="*/ -4762 w 242643"/>
                <a:gd name="connsiteY8" fmla="*/ 805834 h 80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643" h="806966">
                  <a:moveTo>
                    <a:pt x="242887" y="-3790"/>
                  </a:moveTo>
                  <a:cubicBezTo>
                    <a:pt x="233362" y="24784"/>
                    <a:pt x="192087" y="129559"/>
                    <a:pt x="185737" y="167659"/>
                  </a:cubicBezTo>
                  <a:cubicBezTo>
                    <a:pt x="179387" y="205759"/>
                    <a:pt x="215899" y="193059"/>
                    <a:pt x="204787" y="224809"/>
                  </a:cubicBezTo>
                  <a:cubicBezTo>
                    <a:pt x="193675" y="256559"/>
                    <a:pt x="119062" y="323234"/>
                    <a:pt x="119062" y="358159"/>
                  </a:cubicBezTo>
                  <a:cubicBezTo>
                    <a:pt x="119062" y="393084"/>
                    <a:pt x="204787" y="388321"/>
                    <a:pt x="204787" y="434359"/>
                  </a:cubicBezTo>
                  <a:cubicBezTo>
                    <a:pt x="204787" y="480396"/>
                    <a:pt x="115887" y="588346"/>
                    <a:pt x="119062" y="634384"/>
                  </a:cubicBezTo>
                  <a:cubicBezTo>
                    <a:pt x="122237" y="680421"/>
                    <a:pt x="220662" y="683596"/>
                    <a:pt x="223837" y="710584"/>
                  </a:cubicBezTo>
                  <a:cubicBezTo>
                    <a:pt x="227012" y="737571"/>
                    <a:pt x="176212" y="780433"/>
                    <a:pt x="138112" y="796309"/>
                  </a:cubicBezTo>
                  <a:cubicBezTo>
                    <a:pt x="100012" y="812184"/>
                    <a:pt x="19049" y="804246"/>
                    <a:pt x="-4762" y="805834"/>
                  </a:cubicBezTo>
                </a:path>
              </a:pathLst>
            </a:cu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2" name="자유형: 도형 27"/>
            <p:cNvSpPr/>
            <p:nvPr/>
          </p:nvSpPr>
          <p:spPr>
            <a:xfrm>
              <a:off x="2212960" y="2566669"/>
              <a:ext cx="2640960" cy="1279049"/>
            </a:xfrm>
            <a:custGeom>
              <a:avLst/>
              <a:gdLst>
                <a:gd name="connsiteX0" fmla="*/ -3160 w 2640960"/>
                <a:gd name="connsiteY0" fmla="*/ -811 h 1279049"/>
                <a:gd name="connsiteX1" fmla="*/ 454039 w 2640960"/>
                <a:gd name="connsiteY1" fmla="*/ 170638 h 1279049"/>
                <a:gd name="connsiteX2" fmla="*/ 577864 w 2640960"/>
                <a:gd name="connsiteY2" fmla="*/ 342088 h 1279049"/>
                <a:gd name="connsiteX3" fmla="*/ 911239 w 2640960"/>
                <a:gd name="connsiteY3" fmla="*/ 399238 h 1279049"/>
                <a:gd name="connsiteX4" fmla="*/ 977914 w 2640960"/>
                <a:gd name="connsiteY4" fmla="*/ 523063 h 1279049"/>
                <a:gd name="connsiteX5" fmla="*/ 1301764 w 2640960"/>
                <a:gd name="connsiteY5" fmla="*/ 465913 h 1279049"/>
                <a:gd name="connsiteX6" fmla="*/ 1339864 w 2640960"/>
                <a:gd name="connsiteY6" fmla="*/ 656413 h 1279049"/>
                <a:gd name="connsiteX7" fmla="*/ 1539889 w 2640960"/>
                <a:gd name="connsiteY7" fmla="*/ 704038 h 1279049"/>
                <a:gd name="connsiteX8" fmla="*/ 1625614 w 2640960"/>
                <a:gd name="connsiteY8" fmla="*/ 913588 h 1279049"/>
                <a:gd name="connsiteX9" fmla="*/ 1901839 w 2640960"/>
                <a:gd name="connsiteY9" fmla="*/ 885013 h 1279049"/>
                <a:gd name="connsiteX10" fmla="*/ 1958989 w 2640960"/>
                <a:gd name="connsiteY10" fmla="*/ 1037413 h 1279049"/>
                <a:gd name="connsiteX11" fmla="*/ 2178064 w 2640960"/>
                <a:gd name="connsiteY11" fmla="*/ 1065988 h 1279049"/>
                <a:gd name="connsiteX12" fmla="*/ 2282839 w 2640960"/>
                <a:gd name="connsiteY12" fmla="*/ 1170763 h 1279049"/>
                <a:gd name="connsiteX13" fmla="*/ 2425714 w 2640960"/>
                <a:gd name="connsiteY13" fmla="*/ 1180288 h 1279049"/>
                <a:gd name="connsiteX14" fmla="*/ 2454289 w 2640960"/>
                <a:gd name="connsiteY14" fmla="*/ 1180288 h 1279049"/>
                <a:gd name="connsiteX15" fmla="*/ 2501914 w 2640960"/>
                <a:gd name="connsiteY15" fmla="*/ 1275538 h 1279049"/>
                <a:gd name="connsiteX16" fmla="*/ 2644789 w 2640960"/>
                <a:gd name="connsiteY16" fmla="*/ 1256488 h 127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40960" h="1279049">
                  <a:moveTo>
                    <a:pt x="-3160" y="-811"/>
                  </a:moveTo>
                  <a:cubicBezTo>
                    <a:pt x="73039" y="27762"/>
                    <a:pt x="357201" y="113488"/>
                    <a:pt x="454039" y="170638"/>
                  </a:cubicBezTo>
                  <a:cubicBezTo>
                    <a:pt x="550876" y="227787"/>
                    <a:pt x="501664" y="303988"/>
                    <a:pt x="577864" y="342088"/>
                  </a:cubicBezTo>
                  <a:cubicBezTo>
                    <a:pt x="654064" y="380187"/>
                    <a:pt x="844564" y="369075"/>
                    <a:pt x="911239" y="399238"/>
                  </a:cubicBezTo>
                  <a:cubicBezTo>
                    <a:pt x="977914" y="429400"/>
                    <a:pt x="912826" y="511950"/>
                    <a:pt x="977914" y="523063"/>
                  </a:cubicBezTo>
                  <a:cubicBezTo>
                    <a:pt x="1043001" y="534175"/>
                    <a:pt x="1241439" y="443688"/>
                    <a:pt x="1301764" y="465913"/>
                  </a:cubicBezTo>
                  <a:cubicBezTo>
                    <a:pt x="1362089" y="488137"/>
                    <a:pt x="1300176" y="616725"/>
                    <a:pt x="1339864" y="656413"/>
                  </a:cubicBezTo>
                  <a:cubicBezTo>
                    <a:pt x="1379551" y="696100"/>
                    <a:pt x="1492264" y="661175"/>
                    <a:pt x="1539889" y="704038"/>
                  </a:cubicBezTo>
                  <a:cubicBezTo>
                    <a:pt x="1587514" y="746900"/>
                    <a:pt x="1565289" y="883425"/>
                    <a:pt x="1625614" y="913588"/>
                  </a:cubicBezTo>
                  <a:cubicBezTo>
                    <a:pt x="1685939" y="943750"/>
                    <a:pt x="1846276" y="864375"/>
                    <a:pt x="1901839" y="885013"/>
                  </a:cubicBezTo>
                  <a:cubicBezTo>
                    <a:pt x="1957401" y="905650"/>
                    <a:pt x="1912951" y="1007250"/>
                    <a:pt x="1958989" y="1037413"/>
                  </a:cubicBezTo>
                  <a:cubicBezTo>
                    <a:pt x="2005027" y="1067575"/>
                    <a:pt x="2124089" y="1043763"/>
                    <a:pt x="2178064" y="1065988"/>
                  </a:cubicBezTo>
                  <a:cubicBezTo>
                    <a:pt x="2232039" y="1088212"/>
                    <a:pt x="2241564" y="1151713"/>
                    <a:pt x="2282839" y="1170763"/>
                  </a:cubicBezTo>
                  <a:cubicBezTo>
                    <a:pt x="2324114" y="1189812"/>
                    <a:pt x="2397139" y="1178700"/>
                    <a:pt x="2425714" y="1180288"/>
                  </a:cubicBezTo>
                  <a:cubicBezTo>
                    <a:pt x="2454289" y="1181875"/>
                    <a:pt x="2441589" y="1164412"/>
                    <a:pt x="2454289" y="1180288"/>
                  </a:cubicBezTo>
                  <a:cubicBezTo>
                    <a:pt x="2466989" y="1196163"/>
                    <a:pt x="2470164" y="1262838"/>
                    <a:pt x="2501914" y="1275538"/>
                  </a:cubicBezTo>
                  <a:cubicBezTo>
                    <a:pt x="2533664" y="1288237"/>
                    <a:pt x="2620977" y="1259662"/>
                    <a:pt x="2644789" y="1256488"/>
                  </a:cubicBezTo>
                </a:path>
              </a:pathLst>
            </a:cu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3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/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321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748425" cy="570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프로젝트 목표</a:t>
            </a:r>
          </a:p>
        </p:txBody>
      </p:sp>
      <p:sp>
        <p:nvSpPr>
          <p:cNvPr id="12" name="말풍선: 타원형 11"/>
          <p:cNvSpPr/>
          <p:nvPr/>
        </p:nvSpPr>
        <p:spPr>
          <a:xfrm>
            <a:off x="3705225" y="1327607"/>
            <a:ext cx="3695700" cy="1552575"/>
          </a:xfrm>
          <a:prstGeom prst="wedgeEllipseCallout">
            <a:avLst>
              <a:gd name="adj1" fmla="val -58976"/>
              <a:gd name="adj2" fmla="val 53795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내가 지금 잘 하고 있나</a:t>
            </a:r>
            <a:r>
              <a:rPr lang="en-US" altLang="ko-KR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1163" y="5966282"/>
            <a:ext cx="6124575" cy="451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본인의 성장을 확인하고 싶을 때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100701" y="2364862"/>
            <a:ext cx="4652399" cy="3319657"/>
            <a:chOff x="1100701" y="2364862"/>
            <a:chExt cx="4652399" cy="33196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701" y="2364862"/>
              <a:ext cx="3014099" cy="301409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86100" y="5470982"/>
              <a:ext cx="2667000" cy="213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800"/>
                <a:t>출처 </a:t>
              </a:r>
              <a:r>
                <a:rPr lang="en-US" altLang="ko-KR" sz="800"/>
                <a:t>:</a:t>
              </a:r>
              <a:r>
                <a:rPr lang="ko-KR" altLang="en-US" sz="800"/>
                <a:t> </a:t>
              </a:r>
              <a:r>
                <a:rPr lang="en-US" altLang="ko-KR" sz="800"/>
                <a:t>pagewing.com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2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/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321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748425" cy="570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프로젝트 목표</a:t>
            </a:r>
          </a:p>
        </p:txBody>
      </p:sp>
      <p:sp>
        <p:nvSpPr>
          <p:cNvPr id="21" name="타원 5"/>
          <p:cNvSpPr/>
          <p:nvPr/>
        </p:nvSpPr>
        <p:spPr>
          <a:xfrm>
            <a:off x="4456646" y="1929655"/>
            <a:ext cx="2440507" cy="2427187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lIns="91440" tIns="45720" rIns="91440" bIns="45720"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통계</a:t>
            </a:r>
          </a:p>
        </p:txBody>
      </p:sp>
      <p:sp>
        <p:nvSpPr>
          <p:cNvPr id="22" name="타원 5"/>
          <p:cNvSpPr/>
          <p:nvPr/>
        </p:nvSpPr>
        <p:spPr>
          <a:xfrm>
            <a:off x="1676400" y="1929655"/>
            <a:ext cx="2440507" cy="2427187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lIns="91440" tIns="45720" rIns="91440" bIns="45720"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개수</a:t>
            </a:r>
          </a:p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자동</a:t>
            </a:r>
          </a:p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측정</a:t>
            </a:r>
          </a:p>
        </p:txBody>
      </p:sp>
      <p:sp>
        <p:nvSpPr>
          <p:cNvPr id="24" name="타원 5"/>
          <p:cNvSpPr/>
          <p:nvPr/>
        </p:nvSpPr>
        <p:spPr>
          <a:xfrm>
            <a:off x="3076575" y="4211737"/>
            <a:ext cx="2440507" cy="2427187"/>
          </a:xfrm>
          <a:prstGeom prst="ellipse">
            <a:avLst/>
          </a:prstGeom>
          <a:solidFill>
            <a:srgbClr val="3A3C84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lIns="91440" tIns="45720" rIns="91440" bIns="45720"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PT</a:t>
            </a:r>
          </a:p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FFFFFF"/>
                </a:solidFill>
                <a:ea typeface="맑은 고딕"/>
                <a:cs typeface="Calibri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6350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7317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서비스 시나리오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21169" y="2554349"/>
            <a:ext cx="2620652" cy="285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600"/>
              <a:t>SPC</a:t>
            </a:r>
            <a:endParaRPr lang="ko-KR" altLang="en-US" sz="6600"/>
          </a:p>
        </p:txBody>
      </p:sp>
      <p:sp>
        <p:nvSpPr>
          <p:cNvPr id="3" name="타원 2"/>
          <p:cNvSpPr/>
          <p:nvPr/>
        </p:nvSpPr>
        <p:spPr>
          <a:xfrm>
            <a:off x="140855" y="2497506"/>
            <a:ext cx="1838770" cy="298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사용자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02135" y="2554349"/>
            <a:ext cx="1947976" cy="285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/>
              <a:t>휴대폰</a:t>
            </a:r>
          </a:p>
          <a:p>
            <a:pPr algn="ctr">
              <a:defRPr/>
            </a:pPr>
            <a:endParaRPr lang="en-US" altLang="ko-KR" sz="3600"/>
          </a:p>
          <a:p>
            <a:pPr algn="ctr">
              <a:defRPr/>
            </a:pPr>
            <a:r>
              <a:rPr lang="ko-KR" altLang="en-US" sz="3600"/>
              <a:t>어플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426083-83BB-7EE9-4169-019881FACF18}"/>
              </a:ext>
            </a:extLst>
          </p:cNvPr>
          <p:cNvGrpSpPr/>
          <p:nvPr/>
        </p:nvGrpSpPr>
        <p:grpSpPr>
          <a:xfrm>
            <a:off x="5632745" y="3326707"/>
            <a:ext cx="1293285" cy="316152"/>
            <a:chOff x="5632745" y="3326707"/>
            <a:chExt cx="1293285" cy="316152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5641821" y="3642859"/>
              <a:ext cx="9603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632745" y="3326707"/>
              <a:ext cx="1293285" cy="316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500" dirty="0"/>
                <a:t>개수 전달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476B13-3389-6E94-C3CE-9125723EADE7}"/>
              </a:ext>
            </a:extLst>
          </p:cNvPr>
          <p:cNvGrpSpPr/>
          <p:nvPr/>
        </p:nvGrpSpPr>
        <p:grpSpPr>
          <a:xfrm>
            <a:off x="5579671" y="4521908"/>
            <a:ext cx="1175494" cy="625315"/>
            <a:chOff x="5579671" y="4521908"/>
            <a:chExt cx="1175494" cy="625315"/>
          </a:xfrm>
        </p:grpSpPr>
        <p:cxnSp>
          <p:nvCxnSpPr>
            <p:cNvPr id="19" name="직선 화살표 연결선 18"/>
            <p:cNvCxnSpPr/>
            <p:nvPr/>
          </p:nvCxnSpPr>
          <p:spPr>
            <a:xfrm flipH="1">
              <a:off x="5641821" y="4521908"/>
              <a:ext cx="9603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579671" y="4602556"/>
              <a:ext cx="1175494" cy="544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500" dirty="0"/>
                <a:t>목표 개수</a:t>
              </a:r>
              <a:r>
                <a:rPr lang="en-US" altLang="ko-KR" sz="1500" dirty="0"/>
                <a:t>,</a:t>
              </a:r>
              <a:r>
                <a:rPr lang="ko-KR" altLang="en-US" sz="1500" dirty="0"/>
                <a:t> 거리데이터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0EB5AE-9DE6-C75C-7E95-1B12346D6B5E}"/>
              </a:ext>
            </a:extLst>
          </p:cNvPr>
          <p:cNvGrpSpPr/>
          <p:nvPr/>
        </p:nvGrpSpPr>
        <p:grpSpPr>
          <a:xfrm>
            <a:off x="1979625" y="3310391"/>
            <a:ext cx="1598781" cy="332468"/>
            <a:chOff x="1979625" y="3310391"/>
            <a:chExt cx="1598781" cy="332468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1979625" y="3642859"/>
              <a:ext cx="102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46996" y="3310391"/>
              <a:ext cx="1531410" cy="313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500" dirty="0" err="1"/>
                <a:t>푸쉬업</a:t>
              </a:r>
              <a:endParaRPr lang="ko-KR" altLang="en-US" sz="15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060AEA-331C-0119-7C6A-D05947271E80}"/>
              </a:ext>
            </a:extLst>
          </p:cNvPr>
          <p:cNvGrpSpPr/>
          <p:nvPr/>
        </p:nvGrpSpPr>
        <p:grpSpPr>
          <a:xfrm>
            <a:off x="1078857" y="5428796"/>
            <a:ext cx="6540075" cy="959486"/>
            <a:chOff x="1078857" y="5428796"/>
            <a:chExt cx="6540075" cy="959486"/>
          </a:xfrm>
        </p:grpSpPr>
        <p:sp>
          <p:nvSpPr>
            <p:cNvPr id="34" name="TextBox 33"/>
            <p:cNvSpPr txBox="1"/>
            <p:nvPr/>
          </p:nvSpPr>
          <p:spPr>
            <a:xfrm>
              <a:off x="2270966" y="6065117"/>
              <a:ext cx="408685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500" dirty="0"/>
                <a:t>정보 전달 </a:t>
              </a:r>
              <a:r>
                <a:rPr lang="en-US" altLang="ko-KR" sz="1500" dirty="0"/>
                <a:t>( </a:t>
              </a:r>
              <a:r>
                <a:rPr lang="ko-KR" altLang="en-US" sz="1500" dirty="0"/>
                <a:t>사용자의 목적에 맞게 통계로 구현</a:t>
              </a:r>
              <a:r>
                <a:rPr lang="en-US" altLang="ko-KR" sz="1500" dirty="0"/>
                <a:t>)</a:t>
              </a:r>
              <a:endParaRPr lang="ko-KR" altLang="en-US" sz="1500" dirty="0"/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6200000">
              <a:off x="867622" y="5748060"/>
              <a:ext cx="422469" cy="0"/>
            </a:xfrm>
            <a:prstGeom prst="straightConnector1">
              <a:avLst/>
            </a:prstGeom>
            <a:ln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082601" y="5960898"/>
              <a:ext cx="6536331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6200000">
              <a:off x="7342854" y="5694036"/>
              <a:ext cx="530479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56C91C-D10B-E7E2-66E4-FC6B48E70853}"/>
              </a:ext>
            </a:extLst>
          </p:cNvPr>
          <p:cNvGrpSpPr/>
          <p:nvPr/>
        </p:nvGrpSpPr>
        <p:grpSpPr>
          <a:xfrm>
            <a:off x="1054461" y="1811048"/>
            <a:ext cx="6543309" cy="724251"/>
            <a:chOff x="1054461" y="1811048"/>
            <a:chExt cx="6543309" cy="724251"/>
          </a:xfrm>
        </p:grpSpPr>
        <p:cxnSp>
          <p:nvCxnSpPr>
            <p:cNvPr id="40" name="직선 연결선 39"/>
            <p:cNvCxnSpPr>
              <a:stCxn id="3" idx="0"/>
            </p:cNvCxnSpPr>
            <p:nvPr/>
          </p:nvCxnSpPr>
          <p:spPr>
            <a:xfrm rot="16200000">
              <a:off x="852231" y="2289497"/>
              <a:ext cx="416017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054461" y="2085542"/>
              <a:ext cx="6519862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rot="16200000" flipH="1">
              <a:off x="7361168" y="2298696"/>
              <a:ext cx="461880" cy="11325"/>
            </a:xfrm>
            <a:prstGeom prst="straightConnector1">
              <a:avLst/>
            </a:prstGeom>
            <a:ln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040422" y="1811048"/>
              <a:ext cx="26931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dirty="0"/>
                <a:t>거리 데이터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 목표개수 설정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CAEB43-DC80-C6B7-FA1A-A488506099DD}"/>
              </a:ext>
            </a:extLst>
          </p:cNvPr>
          <p:cNvGrpSpPr/>
          <p:nvPr/>
        </p:nvGrpSpPr>
        <p:grpSpPr>
          <a:xfrm>
            <a:off x="1896764" y="4576028"/>
            <a:ext cx="1284368" cy="365542"/>
            <a:chOff x="1896764" y="4576028"/>
            <a:chExt cx="1284368" cy="365542"/>
          </a:xfrm>
        </p:grpSpPr>
        <p:cxnSp>
          <p:nvCxnSpPr>
            <p:cNvPr id="45" name="직선 화살표 연결선 18"/>
            <p:cNvCxnSpPr/>
            <p:nvPr/>
          </p:nvCxnSpPr>
          <p:spPr>
            <a:xfrm rot="10800000">
              <a:off x="1896764" y="4576028"/>
              <a:ext cx="1143658" cy="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7212" y="4630449"/>
              <a:ext cx="1233920" cy="311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소리 출력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623A787-C528-A65D-1814-590143608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443457" y="1233302"/>
            <a:ext cx="1748514" cy="1680231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8570B71-9EED-BBAA-DB1F-3B2699601A6B}"/>
              </a:ext>
            </a:extLst>
          </p:cNvPr>
          <p:cNvGrpSpPr/>
          <p:nvPr/>
        </p:nvGrpSpPr>
        <p:grpSpPr>
          <a:xfrm>
            <a:off x="573160" y="619876"/>
            <a:ext cx="4649605" cy="1868105"/>
            <a:chOff x="390054" y="2326945"/>
            <a:chExt cx="4649605" cy="18681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24A902-62AC-0801-8C73-27E29400EC95}"/>
                </a:ext>
              </a:extLst>
            </p:cNvPr>
            <p:cNvGrpSpPr/>
            <p:nvPr/>
          </p:nvGrpSpPr>
          <p:grpSpPr>
            <a:xfrm>
              <a:off x="390054" y="2326945"/>
              <a:ext cx="4649605" cy="1868105"/>
              <a:chOff x="3223347" y="165604"/>
              <a:chExt cx="5303692" cy="1731818"/>
            </a:xfrm>
          </p:grpSpPr>
          <p:sp>
            <p:nvSpPr>
              <p:cNvPr id="44" name="말풍선: 타원형 43">
                <a:extLst>
                  <a:ext uri="{FF2B5EF4-FFF2-40B4-BE49-F238E27FC236}">
                    <a16:creationId xmlns:a16="http://schemas.microsoft.com/office/drawing/2014/main" id="{49CCA1A9-7361-AB0A-0AA4-4DCAB12A608E}"/>
                  </a:ext>
                </a:extLst>
              </p:cNvPr>
              <p:cNvSpPr/>
              <p:nvPr/>
            </p:nvSpPr>
            <p:spPr>
              <a:xfrm>
                <a:off x="3223347" y="165604"/>
                <a:ext cx="5303693" cy="1731818"/>
              </a:xfrm>
              <a:prstGeom prst="wedgeEllipseCallout">
                <a:avLst>
                  <a:gd name="adj1" fmla="val -20961"/>
                  <a:gd name="adj2" fmla="val 75299"/>
                </a:avLst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DA6D5F1C-CBAF-23F2-2D82-44E7944CD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821157" y="563000"/>
                <a:ext cx="2144895" cy="965384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4E71692-8524-FEBC-B257-04737B3C22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6917" y="387569"/>
                <a:ext cx="1423929" cy="85267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>
                <a:solidFill>
                  <a:srgbClr val="FFFFFF">
                    <a:alpha val="100000"/>
                  </a:srgbClr>
                </a:solidFill>
              </a:ln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85E9AC6-4F35-2D08-B663-77C32E67E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76622" y="3543300"/>
              <a:ext cx="697703" cy="38101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036D4B2-A271-3474-2B0C-DC741B92A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008927" y="3425969"/>
              <a:ext cx="646864" cy="54975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A3A691-8595-54CF-DC44-EBEDF9F61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11466" y="3090030"/>
              <a:ext cx="533115" cy="514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1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1727885" y="-5392"/>
            <a:ext cx="5207221" cy="269176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D7302-9336-49BE-97D2-8D8F4AAED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85" y="55310"/>
            <a:ext cx="1811003" cy="2084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1755715"/>
            <a:ext cx="34143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515" y="1170940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계획 대비 실적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78391"/>
              </p:ext>
            </p:extLst>
          </p:nvPr>
        </p:nvGraphicFramePr>
        <p:xfrm>
          <a:off x="409194" y="2161611"/>
          <a:ext cx="8323764" cy="4259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70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담당자 이름</a:t>
                      </a:r>
                      <a:endParaRPr sz="20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당초 계획</a:t>
                      </a:r>
                      <a:endParaRPr sz="20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수행 내용</a:t>
                      </a:r>
                      <a:endParaRPr sz="20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비고</a:t>
                      </a:r>
                      <a:endParaRPr sz="20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9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윤준호</a:t>
                      </a:r>
                      <a:endParaRPr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S.P.C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TimeAttack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mod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e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S.P.C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프로토타입 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아두이노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코드 작성(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time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attack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mode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)</a:t>
                      </a:r>
                      <a:endParaRPr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ko-KR" sz="1400" b="0" dirty="0" err="1">
                          <a:latin typeface="+mj-ea"/>
                          <a:ea typeface="+mj-ea"/>
                        </a:rPr>
                        <a:t>time</a:t>
                      </a:r>
                      <a:r>
                        <a:rPr lang="ko-KR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ko-KR" sz="1400" b="0" dirty="0" err="1">
                          <a:latin typeface="+mj-ea"/>
                          <a:ea typeface="+mj-ea"/>
                        </a:rPr>
                        <a:t>attack</a:t>
                      </a:r>
                      <a:r>
                        <a:rPr lang="ko-KR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ko-KR" sz="1400" b="0" dirty="0" err="1">
                          <a:latin typeface="+mj-ea"/>
                          <a:ea typeface="+mj-ea"/>
                        </a:rPr>
                        <a:t>mode</a:t>
                      </a:r>
                      <a:r>
                        <a:rPr lang="ko-KR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활동 다이어그램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</a:rPr>
                        <a:t>제안서</a:t>
                      </a:r>
                      <a:r>
                        <a:rPr lang="en-US" altLang="ko-KR" sz="1400" b="0" u="none" strike="noStrike" cap="none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</a:rPr>
                        <a:t>중간발표 </a:t>
                      </a:r>
                      <a:r>
                        <a:rPr lang="en-US" altLang="ko-KR" sz="1400" b="0" u="none" strike="noStrike" cap="none" dirty="0">
                          <a:latin typeface="+mj-ea"/>
                          <a:ea typeface="+mj-ea"/>
                        </a:rPr>
                        <a:t>SPC </a:t>
                      </a: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</a:rPr>
                        <a:t>프로토타입 제작</a:t>
                      </a:r>
                      <a:endParaRPr sz="1400" b="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100%</a:t>
                      </a:r>
                      <a:endParaRPr sz="14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9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latin typeface="+mj-ea"/>
                          <a:ea typeface="+mj-ea"/>
                        </a:rPr>
                        <a:t>최지원</a:t>
                      </a:r>
                      <a:endParaRPr sz="1400" b="0" u="none" strike="noStrike" cap="none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S.P.C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personal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mode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S.P.C training mode </a:t>
                      </a: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구현</a:t>
                      </a:r>
                      <a:endParaRPr lang="en-US" altLang="ko-KR"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최종 시연용 </a:t>
                      </a:r>
                      <a:r>
                        <a:rPr lang="en-US" altLang="ko-KR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SPC </a:t>
                      </a: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제작</a:t>
                      </a:r>
                      <a:endParaRPr lang="en-US" altLang="ko-KR"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최종제출물 영상 촬영</a:t>
                      </a:r>
                      <a:endParaRPr lang="en-US" altLang="ko-KR"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아두이노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코드 작성(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personal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mode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training mode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)</a:t>
                      </a:r>
                      <a:endParaRPr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400" b="0" u="none" strike="noStrike" cap="none" dirty="0">
                          <a:latin typeface="+mj-ea"/>
                          <a:ea typeface="+mj-ea"/>
                        </a:rPr>
                        <a:t>personal mode, training mode 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활동 다이어그램</a:t>
                      </a:r>
                      <a:endParaRPr sz="1400" b="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100%</a:t>
                      </a:r>
                      <a:endParaRPr sz="1400" b="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latin typeface="+mj-ea"/>
                          <a:ea typeface="+mj-ea"/>
                        </a:rPr>
                        <a:t>사공탁</a:t>
                      </a:r>
                      <a:endParaRPr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어플리케이션을 통한 모드 별 데이터 전송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통계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최종제출물 영상 편집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애플리케이션 활동 다이어그램</a:t>
                      </a:r>
                      <a:endParaRPr sz="14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+mj-ea"/>
                          <a:ea typeface="+mj-ea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app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 err="1">
                          <a:latin typeface="+mj-ea"/>
                          <a:ea typeface="+mj-ea"/>
                        </a:rPr>
                        <a:t>inventor를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 이용한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400" b="0" dirty="0">
                          <a:latin typeface="+mj-ea"/>
                          <a:ea typeface="+mj-ea"/>
                        </a:rPr>
                        <a:t>앱 기능 구현</a:t>
                      </a:r>
                      <a:endParaRPr sz="1400" b="0" u="none" strike="noStrike" cap="none" dirty="0">
                        <a:latin typeface="+mj-ea"/>
                        <a:ea typeface="+mj-ea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+mj-ea"/>
                          <a:ea typeface="+mj-ea"/>
                        </a:rPr>
                        <a:t>100%</a:t>
                      </a:r>
                      <a:endParaRPr sz="1400" b="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8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26C2F9-6134-C39E-E615-774A2C66DB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" y="1300815"/>
            <a:ext cx="8504809" cy="5362270"/>
          </a:xfrm>
          <a:prstGeom prst="rect">
            <a:avLst/>
          </a:prstGeom>
        </p:spPr>
      </p:pic>
      <p:sp>
        <p:nvSpPr>
          <p:cNvPr id="136" name="Google Shape;136;g19639ac60e2_0_52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9639ac60e2_0_52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19639ac60e2_0_52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41" name="Google Shape;141;g19639ac60e2_0_52"/>
          <p:cNvSpPr txBox="1"/>
          <p:nvPr/>
        </p:nvSpPr>
        <p:spPr>
          <a:xfrm>
            <a:off x="89828" y="977665"/>
            <a:ext cx="6462944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sz="3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3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>
                <a:solidFill>
                  <a:srgbClr val="434343"/>
                </a:solidFill>
                <a:latin typeface="+mn-ea"/>
                <a:cs typeface="Calibri"/>
                <a:sym typeface="Calibri"/>
              </a:rPr>
              <a:t>애플리케이션의 활동 다이어그램</a:t>
            </a:r>
            <a:endParaRPr sz="3000" b="1" dirty="0">
              <a:solidFill>
                <a:srgbClr val="434343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639ac60e2_0_52"/>
          <p:cNvSpPr/>
          <p:nvPr/>
        </p:nvSpPr>
        <p:spPr>
          <a:xfrm rot="10800000">
            <a:off x="1727885" y="-5759"/>
            <a:ext cx="5207221" cy="269543"/>
          </a:xfrm>
          <a:custGeom>
            <a:avLst/>
            <a:gdLst/>
            <a:ahLst/>
            <a:cxnLst/>
            <a:rect l="l" t="t" r="r" b="b"/>
            <a:pathLst>
              <a:path w="6942961" h="531119" extrusionOk="0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9639ac60e2_0_5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95585" y="55310"/>
            <a:ext cx="1811001" cy="20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19639ac60e2_0_52"/>
          <p:cNvCxnSpPr/>
          <p:nvPr/>
        </p:nvCxnSpPr>
        <p:spPr>
          <a:xfrm>
            <a:off x="0" y="1755715"/>
            <a:ext cx="33213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39" name="Google Shape;139;g19639ac60e2_0_52"/>
          <p:cNvSpPr txBox="1"/>
          <p:nvPr/>
        </p:nvSpPr>
        <p:spPr>
          <a:xfrm>
            <a:off x="270796" y="1170980"/>
            <a:ext cx="3599868" cy="5847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어플 초기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DD503-C273-762C-C0CE-1BD80E4D63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2" y="1844491"/>
            <a:ext cx="2311597" cy="47516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76C92B-66B3-81BF-2AAA-D6C85C9D4E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1888879"/>
            <a:ext cx="1218675" cy="2390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DC724C-CA47-E399-82BA-65C0562FBD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9" y="1888879"/>
            <a:ext cx="1310568" cy="2434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43CB11-5A94-0E35-5030-BBC0A2DD601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0" y="4435751"/>
            <a:ext cx="1261472" cy="2160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618274-F031-41D9-1C62-6E9310F5C8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92" y="4435751"/>
            <a:ext cx="1162779" cy="21603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42D0C1-1414-CC5E-16FA-CADEADFD53D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25" y="1571349"/>
            <a:ext cx="2446081" cy="50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602</Words>
  <Application>Microsoft Office PowerPoint</Application>
  <PresentationFormat>화면 슬라이드 쇼(4:3)</PresentationFormat>
  <Paragraphs>158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지원 최</cp:lastModifiedBy>
  <cp:revision>57</cp:revision>
  <dcterms:created xsi:type="dcterms:W3CDTF">2021-10-20T09:18:23Z</dcterms:created>
  <dcterms:modified xsi:type="dcterms:W3CDTF">2023-10-17T15:27:40Z</dcterms:modified>
  <cp:version/>
</cp:coreProperties>
</file>